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9" r:id="rId1"/>
  </p:sldMasterIdLst>
  <p:notesMasterIdLst>
    <p:notesMasterId r:id="rId13"/>
  </p:notesMasterIdLst>
  <p:sldIdLst>
    <p:sldId id="256" r:id="rId2"/>
    <p:sldId id="260" r:id="rId3"/>
    <p:sldId id="261" r:id="rId4"/>
    <p:sldId id="258" r:id="rId5"/>
    <p:sldId id="259" r:id="rId6"/>
    <p:sldId id="257" r:id="rId7"/>
    <p:sldId id="264" r:id="rId8"/>
    <p:sldId id="265" r:id="rId9"/>
    <p:sldId id="263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253552-3242-5943-96C2-062C073D28DB}" v="1992" dt="2025-03-28T20:22:31.291"/>
    <p1510:client id="{CB5CDDAA-7679-BA49-51E9-1D5DDB6A7032}" v="1342" dt="2025-03-28T15:38:13.1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68"/>
  </p:normalViewPr>
  <p:slideViewPr>
    <p:cSldViewPr snapToGrid="0">
      <p:cViewPr varScale="1">
        <p:scale>
          <a:sx n="119" d="100"/>
          <a:sy n="119" d="100"/>
        </p:scale>
        <p:origin x="5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D5BD17-7004-0241-B18B-C0E3AA792FFF}" type="datetimeFigureOut">
              <a:rPr lang="en-US" smtClean="0"/>
              <a:t>3/28/25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E25698-CBFF-BD48-B706-A94B30062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821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25698-CBFF-BD48-B706-A94B30062B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80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Values were normalized to compare variables on completely different scales.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25698-CBFF-BD48-B706-A94B30062B1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44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3/28/25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664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80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76793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26223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011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8186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05094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3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0409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372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333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88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74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574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824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625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52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6DFF08F-DC6B-4601-B491-B0F83F6DD2DA}" type="datetimeFigureOut">
              <a:rPr lang="en-US" smtClean="0"/>
              <a:pPr/>
              <a:t>3/28/25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34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9.jpe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hyperlink" Target="https://www.kaggle.com/datasets/unsdsn/world-happiness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datasets/darrylljk/better-life-index-2024-life-satisfaction" TargetMode="External"/><Relationship Id="rId5" Type="http://schemas.openxmlformats.org/officeDocument/2006/relationships/hyperlink" Target="https://www.kaggle.com/datasets/ahmedmohamed2003/quality-of-life-for-each-country/data" TargetMode="Externa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8FA177F-145C-478A-A7ED-8D021CE76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A96A522-1258-462E-AFC5-F5E3F1411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CD43597-59D1-4246-A90D-26FE2B6081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ED48CD8-BE7A-4992-8570-58DEE9826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A68BD7C-72FC-4E92-88BB-3401D485D2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8B73423-E00D-4FC9-9873-0C259A14BC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7A064CF-E9D6-758B-FD51-AF6898B40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3770" y="1041401"/>
            <a:ext cx="4538526" cy="23452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>
                <a:solidFill>
                  <a:srgbClr val="262626"/>
                </a:solidFill>
              </a:rPr>
              <a:t>How GDP per Capita Influence Quality of Life &amp; Happiness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FA94A-627E-3A3A-4526-18D35822DF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9045" y="3657596"/>
            <a:ext cx="4513252" cy="193346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000000"/>
                </a:solidFill>
              </a:rPr>
              <a:t>Data Visualization</a:t>
            </a:r>
          </a:p>
          <a:p>
            <a:pPr>
              <a:spcAft>
                <a:spcPts val="600"/>
              </a:spcAft>
            </a:pPr>
            <a:r>
              <a:rPr lang="en-US" sz="2000">
                <a:solidFill>
                  <a:srgbClr val="000000"/>
                </a:solidFill>
              </a:rPr>
              <a:t>Group 8:  Yu Ming Chen &amp; Chunran Chen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2EEABFB-D1AB-4BFF-84FC-449548E93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4976494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Money">
            <a:extLst>
              <a:ext uri="{FF2B5EF4-FFF2-40B4-BE49-F238E27FC236}">
                <a16:creationId xmlns:a16="http://schemas.microsoft.com/office/drawing/2014/main" id="{DC8E2EE0-834F-67D9-EF8D-2C134F260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57755" y="1410208"/>
            <a:ext cx="3858780" cy="385878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231BC86-8965-4F95-9FD9-76313A7D6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770" y="3522131"/>
            <a:ext cx="452063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9043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369C1F-C4A4-40B4-B6E0-2858C840F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/>
          </a:blipFill>
          <a:ln w="15875" cap="flat" cmpd="sng" algn="ctr">
            <a:solidFill>
              <a:srgbClr val="D9B247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C6A0EE-D2D9-448F-B083-7DEEB674B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E6A1EB-F535-3CC1-8D0E-262DE3A58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Conclusion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DC9B3E-DC68-4FF2-9781-CB1E626F5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83042" y="2400639"/>
            <a:ext cx="92738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D6DF9-353D-A644-8952-A75A867E1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Hypothesis is mostly supported: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Higher GDP tends to correlate with higher Quality of Life and Happiness</a:t>
            </a:r>
          </a:p>
          <a:p>
            <a:pPr lvl="2"/>
            <a:r>
              <a:rPr lang="en-US">
                <a:solidFill>
                  <a:schemeClr val="tx1"/>
                </a:solidFill>
              </a:rPr>
              <a:t>Norway, Australia, Iceland, Switzerland</a:t>
            </a:r>
          </a:p>
          <a:p>
            <a:r>
              <a:rPr lang="en-US">
                <a:solidFill>
                  <a:schemeClr val="tx1"/>
                </a:solidFill>
              </a:rPr>
              <a:t>Outliers show that economic wealth is not the only factor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Other Factors: Safety, Education, Environmental Conditions, Healthcare Access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Happiness is self-reported, so it could be biased</a:t>
            </a:r>
          </a:p>
        </p:txBody>
      </p:sp>
    </p:spTree>
    <p:extLst>
      <p:ext uri="{BB962C8B-B14F-4D97-AF65-F5344CB8AC3E}">
        <p14:creationId xmlns:p14="http://schemas.microsoft.com/office/powerpoint/2010/main" val="2111072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575D7A7-3C36-4508-9BC6-70A93BD3C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C964A0D-06B7-4C16-AC9F-20ADDA805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5703F5C-55DF-45CD-BC3F-3BE8F1033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8C7134F-70F9-4826-A97E-9B39AEA08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9351E73-B6DD-4B56-8EE9-C16B5711C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E446D0E-6531-40B7-A182-FB8602439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2C7FDF9-C2A1-45C5-A49B-8B1CA2A3C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5"/>
            <a:stretch/>
          </a:blipFill>
          <a:ln w="15875" cap="flat" cmpd="sng" algn="ctr">
            <a:solidFill>
              <a:srgbClr val="AB946B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D8988FF-4B5F-49A9-BB7F-B49C1610F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FD58D3-175E-1082-09AE-23B2B5C0B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8" y="1871131"/>
            <a:ext cx="6815669" cy="15155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Thank you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E580401-353D-4D90-9CA7-316BFD718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8397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78BC618-3289-4C64-902D-506AF437E6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/>
          </a:blipFill>
          <a:ln w="15875" cap="flat" cmpd="sng" algn="ctr">
            <a:solidFill>
              <a:srgbClr val="AB946B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33D31B1-9C37-4542-80D3-7B54026F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C45701-A2F0-2583-FBE6-C412D7B86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/>
              <a:t>Hypothesis &amp; Datasets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D273FA-71CB-4AEB-8F60-67AB3375E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83042" y="2400639"/>
            <a:ext cx="92738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A8613D7-5E37-C099-AB74-13BA148E0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1"/>
            <a:ext cx="9601196" cy="369808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b="1" i="0" u="none" strike="noStrike">
                <a:effectLst/>
                <a:latin typeface="Times New Roman"/>
                <a:cs typeface="Times New Roman"/>
              </a:rPr>
              <a:t>Hypothesis: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>
                <a:latin typeface="Times New Roman"/>
                <a:cs typeface="Times New Roman"/>
              </a:rPr>
              <a:t>The c</a:t>
            </a:r>
            <a:r>
              <a:rPr lang="en-US" sz="1600" b="0" i="0" u="none" strike="noStrike">
                <a:effectLst/>
                <a:latin typeface="Times New Roman"/>
                <a:cs typeface="Times New Roman"/>
              </a:rPr>
              <a:t>ountry’s GDP will affect the happiness and quality of life of the citizens. As a country’s GDP per capita increases, the quality of life and citizens’ happiness also increases.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>
              <a:latin typeface="Times New Roman"/>
              <a:cs typeface="Times New Roman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 b="1">
                <a:latin typeface="Times New Roman"/>
                <a:cs typeface="Times New Roman"/>
              </a:rPr>
              <a:t>Life Quality: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b="0" i="0" u="sng" strike="noStrike">
                <a:effectLst/>
                <a:latin typeface="Times New Roman"/>
                <a:cs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https://www.kaggle.com/datasets/ahmedmohamed2003/quality-of-life-for-each-country/data</a:t>
            </a:r>
            <a:endParaRPr lang="en-US" sz="1600" b="1">
              <a:latin typeface="Times New Roman"/>
              <a:cs typeface="Times New Roman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 b="1">
                <a:latin typeface="Times New Roman"/>
                <a:cs typeface="Times New Roman"/>
              </a:rPr>
              <a:t>GDP of Countries: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b="0" i="0" u="sng" strike="noStrike">
                <a:effectLst/>
                <a:latin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https://www.kaggle.com/datasets/darrylljk/better-life-index-2024-life-satisfaction</a:t>
            </a:r>
            <a:endParaRPr lang="en-US" sz="1600" b="1">
              <a:latin typeface="Times New Roman"/>
              <a:cs typeface="Times New Roman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 b="1">
                <a:latin typeface="Times New Roman"/>
                <a:cs typeface="Times New Roman"/>
              </a:rPr>
              <a:t>Happiness:</a:t>
            </a:r>
            <a:endParaRPr lang="en-US" sz="1800">
              <a:latin typeface="Times New Roman"/>
              <a:cs typeface="Times New Roman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600" b="0" i="0" u="sng" strike="noStrike">
                <a:effectLst/>
                <a:latin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https://www.kaggle.com/datasets/unsdsn/world-happiness</a:t>
            </a:r>
            <a:endParaRPr lang="en-US" sz="1600" u="sng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264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B1772DAD-446C-4C23-8DD2-9EA339D8B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5006BC8-6B91-450A-86BD-6FB65EACB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E53EB03-ABCD-43FB-80B8-B99EFA91A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6516F06-85E8-499D-83CE-43A050421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FEAB8FC2-6D2E-472F-A503-B39212C9E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47CBDA81-DEF0-491E-A62D-73AB24C273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7B42C9E-CD5B-F20F-EC56-36BFE3A12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198" y="982132"/>
            <a:ext cx="4752626" cy="1303867"/>
          </a:xfrm>
        </p:spPr>
        <p:txBody>
          <a:bodyPr>
            <a:normAutofit/>
          </a:bodyPr>
          <a:lstStyle/>
          <a:p>
            <a:r>
              <a:rPr lang="en-US"/>
              <a:t>Dataset Descriptions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26CFBA2-8375-42B7-BB40-605556C4E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4976494" cy="4659376"/>
          </a:xfrm>
          <a:prstGeom prst="rect">
            <a:avLst/>
          </a:prstGeom>
          <a:solidFill>
            <a:schemeClr val="bg2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55EE060-D59E-4B9A-8C1E-84440A775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7209" y="1254051"/>
            <a:ext cx="2508652" cy="20945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E4ADDAF-C9B6-3409-0000-E16E3050A0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8206"/>
          <a:stretch/>
        </p:blipFill>
        <p:spPr>
          <a:xfrm>
            <a:off x="1425198" y="1406769"/>
            <a:ext cx="2138476" cy="1747063"/>
          </a:xfrm>
          <a:prstGeom prst="rect">
            <a:avLst/>
          </a:prstGeom>
        </p:spPr>
      </p:pic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6E9C41E-FDD8-44C7-BF30-687FB2D82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951" y="2400639"/>
            <a:ext cx="43891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6C451AE5-3856-4CA6-9324-3F475F3A4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7209" y="3509434"/>
            <a:ext cx="2508652" cy="2086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C4F8A21-257B-60B8-010C-B5B4F495A6B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14101"/>
          <a:stretch/>
        </p:blipFill>
        <p:spPr>
          <a:xfrm>
            <a:off x="1393878" y="3938291"/>
            <a:ext cx="2201116" cy="1228978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247A7C4C-EEE8-40B0-A8E1-1E249FD30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10024" y="2917369"/>
            <a:ext cx="1996749" cy="26787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F92D347-493D-3672-CE5E-CA304E6FBC2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8822"/>
          <a:stretch/>
        </p:blipFill>
        <p:spPr>
          <a:xfrm>
            <a:off x="4072560" y="3579208"/>
            <a:ext cx="1686401" cy="138770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1CA16-6E0C-4F1E-4946-40D4C7EAA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0151" y="2515280"/>
            <a:ext cx="2476367" cy="364885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1600" b="1">
                <a:solidFill>
                  <a:schemeClr val="tx1"/>
                </a:solidFill>
                <a:latin typeface="Times New Roman"/>
                <a:cs typeface="Times New Roman"/>
              </a:rPr>
              <a:t>Life Quality: </a:t>
            </a:r>
            <a:endParaRPr lang="en-US" sz="1600" b="1">
              <a:solidFill>
                <a:schemeClr val="tx1"/>
              </a:solidFill>
              <a:latin typeface="Aptos" panose="02110004020202020204"/>
              <a:cs typeface="Times New Roman"/>
            </a:endParaRPr>
          </a:p>
          <a:p>
            <a:pPr lvl="1"/>
            <a:r>
              <a:rPr lang="en-US" sz="1600">
                <a:solidFill>
                  <a:schemeClr val="tx1"/>
                </a:solidFill>
                <a:latin typeface="Times New Roman"/>
                <a:cs typeface="Times New Roman"/>
              </a:rPr>
              <a:t>236 Rows</a:t>
            </a:r>
            <a:endParaRPr lang="en-US" sz="1600">
              <a:solidFill>
                <a:schemeClr val="tx1"/>
              </a:solidFill>
              <a:latin typeface="Aptos" panose="02110004020202020204"/>
              <a:cs typeface="Times New Roman"/>
            </a:endParaRPr>
          </a:p>
          <a:p>
            <a:pPr lvl="1"/>
            <a:r>
              <a:rPr lang="en-US" sz="1600">
                <a:solidFill>
                  <a:schemeClr val="tx1"/>
                </a:solidFill>
                <a:latin typeface="Times New Roman"/>
                <a:cs typeface="Times New Roman"/>
              </a:rPr>
              <a:t>19 Columns</a:t>
            </a:r>
            <a:endParaRPr lang="en-US" sz="1600">
              <a:solidFill>
                <a:schemeClr val="tx1"/>
              </a:solidFill>
              <a:latin typeface="Aptos" panose="02110004020202020204"/>
              <a:cs typeface="Times New Roman"/>
            </a:endParaRPr>
          </a:p>
          <a:p>
            <a:pPr marL="285750" indent="-285750"/>
            <a:r>
              <a:rPr lang="en-US" sz="1600" b="1">
                <a:solidFill>
                  <a:schemeClr val="tx1"/>
                </a:solidFill>
                <a:latin typeface="Times New Roman"/>
                <a:cs typeface="Times New Roman"/>
              </a:rPr>
              <a:t>GDP of Countries:</a:t>
            </a:r>
            <a:endParaRPr lang="en-US" sz="1600" b="1">
              <a:solidFill>
                <a:schemeClr val="tx1"/>
              </a:solidFill>
              <a:latin typeface="Aptos" panose="02110004020202020204"/>
              <a:cs typeface="Times New Roman"/>
            </a:endParaRPr>
          </a:p>
          <a:p>
            <a:pPr lvl="1"/>
            <a:r>
              <a:rPr lang="en-US" sz="1600">
                <a:solidFill>
                  <a:schemeClr val="tx1"/>
                </a:solidFill>
                <a:latin typeface="Times New Roman"/>
                <a:cs typeface="Times New Roman"/>
              </a:rPr>
              <a:t>38 Rows</a:t>
            </a:r>
            <a:endParaRPr lang="en-US" sz="1600">
              <a:solidFill>
                <a:schemeClr val="tx1"/>
              </a:solidFill>
              <a:latin typeface="Aptos" panose="02110004020202020204"/>
              <a:cs typeface="Times New Roman"/>
            </a:endParaRPr>
          </a:p>
          <a:p>
            <a:pPr lvl="1"/>
            <a:r>
              <a:rPr lang="en-US" sz="1600">
                <a:solidFill>
                  <a:schemeClr val="tx1"/>
                </a:solidFill>
                <a:latin typeface="Times New Roman"/>
                <a:cs typeface="Times New Roman"/>
              </a:rPr>
              <a:t>26 Columns</a:t>
            </a:r>
            <a:endParaRPr lang="en-US" sz="1600">
              <a:solidFill>
                <a:schemeClr val="tx1"/>
              </a:solidFill>
              <a:latin typeface="Aptos" panose="02110004020202020204"/>
              <a:cs typeface="Times New Roman"/>
            </a:endParaRPr>
          </a:p>
          <a:p>
            <a:pPr marL="285750" indent="-285750"/>
            <a:r>
              <a:rPr lang="en-US" sz="1600" b="1">
                <a:solidFill>
                  <a:schemeClr val="tx1"/>
                </a:solidFill>
                <a:latin typeface="Times New Roman"/>
                <a:cs typeface="Times New Roman"/>
              </a:rPr>
              <a:t>Happiness:</a:t>
            </a:r>
          </a:p>
          <a:p>
            <a:pPr lvl="1"/>
            <a:r>
              <a:rPr lang="en-US" sz="1600">
                <a:solidFill>
                  <a:schemeClr val="tx1"/>
                </a:solidFill>
                <a:latin typeface="Times New Roman"/>
                <a:cs typeface="Times New Roman"/>
              </a:rPr>
              <a:t>156 Rows</a:t>
            </a:r>
          </a:p>
          <a:p>
            <a:pPr lvl="1"/>
            <a:r>
              <a:rPr lang="en-US" sz="1600">
                <a:solidFill>
                  <a:schemeClr val="tx1"/>
                </a:solidFill>
                <a:latin typeface="Times New Roman"/>
                <a:cs typeface="Times New Roman"/>
              </a:rPr>
              <a:t>9 Columns</a:t>
            </a:r>
            <a:endParaRPr lang="en-US" sz="16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1600" b="1">
              <a:solidFill>
                <a:schemeClr val="tx1"/>
              </a:solidFill>
              <a:latin typeface="Times New Roman"/>
              <a:cs typeface="Times New Roman"/>
            </a:endParaRPr>
          </a:p>
          <a:p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3889B1-355B-F261-8385-EFB3D1C836DA}"/>
              </a:ext>
            </a:extLst>
          </p:cNvPr>
          <p:cNvSpPr txBox="1"/>
          <p:nvPr/>
        </p:nvSpPr>
        <p:spPr>
          <a:xfrm>
            <a:off x="4120179" y="8068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55FD85-485C-097C-E881-B21318644C9A}"/>
              </a:ext>
            </a:extLst>
          </p:cNvPr>
          <p:cNvSpPr txBox="1"/>
          <p:nvPr/>
        </p:nvSpPr>
        <p:spPr>
          <a:xfrm>
            <a:off x="9184189" y="2515280"/>
            <a:ext cx="1980635" cy="3372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Tools Used: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Tableau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Excel</a:t>
            </a:r>
          </a:p>
          <a:p>
            <a:pPr lvl="1">
              <a:lnSpc>
                <a:spcPct val="150000"/>
              </a:lnSpc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987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EA5B0D-9027-FA03-3DDD-7E72FAFCC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1CD07172-CD61-45EB-BEE3-F644503E5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EADA5DB-ED12-413A-AAB5-6A8D1152E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BA45E5C-ACB9-49E8-B4DB-5255C2376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6EF84-E386-4062-3414-5B0143FAF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852" y="872061"/>
            <a:ext cx="3073940" cy="50657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>
                <a:solidFill>
                  <a:srgbClr val="262626"/>
                </a:solidFill>
              </a:rPr>
              <a:t>Correlation of GDP per Capita with life Quality &amp; Happiness Score</a:t>
            </a:r>
          </a:p>
        </p:txBody>
      </p: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857E618C-1D7B-4A51-90C1-6106CD8A1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aph with red and blue dots&#10;&#10;AI-generated content may be incorrect.">
            <a:extLst>
              <a:ext uri="{FF2B5EF4-FFF2-40B4-BE49-F238E27FC236}">
                <a16:creationId xmlns:a16="http://schemas.microsoft.com/office/drawing/2014/main" id="{B2D4DB70-4F06-18BB-9E41-3D9BE5C876B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534"/>
          <a:stretch/>
        </p:blipFill>
        <p:spPr>
          <a:xfrm>
            <a:off x="4845158" y="607156"/>
            <a:ext cx="7297174" cy="43353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F80345-62BB-3F87-FCDC-8C280D86F2A8}"/>
              </a:ext>
            </a:extLst>
          </p:cNvPr>
          <p:cNvSpPr txBox="1"/>
          <p:nvPr/>
        </p:nvSpPr>
        <p:spPr>
          <a:xfrm>
            <a:off x="4933845" y="5166172"/>
            <a:ext cx="721262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GDP per capita has a strong correlation with happiness score &amp; quality of life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Outlier points are countries with high GDP but low life quality &amp; happiness score or low GDP with high life quality &amp; happiness score</a:t>
            </a:r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264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960897-536A-0704-5267-82F41A01E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Rectangle 100">
            <a:extLst>
              <a:ext uri="{FF2B5EF4-FFF2-40B4-BE49-F238E27FC236}">
                <a16:creationId xmlns:a16="http://schemas.microsoft.com/office/drawing/2014/main" id="{1CD07172-CD61-45EB-BEE3-F644503E5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1EADA5DB-ED12-413A-AAB5-6A8D1152E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8BA45E5C-ACB9-49E8-B4DB-5255C2376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27F32C-EB4C-EFDA-F2F4-3A8475185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852" y="872061"/>
            <a:ext cx="3073940" cy="51050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262626"/>
                </a:solidFill>
              </a:rPr>
              <a:t>Quadrant Analysis of GDP vs. Happiness Score</a:t>
            </a:r>
          </a:p>
        </p:txBody>
      </p: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857E618C-1D7B-4A51-90C1-6106CD8A1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aph with many points&#10;&#10;AI-generated content may be incorrect.">
            <a:extLst>
              <a:ext uri="{FF2B5EF4-FFF2-40B4-BE49-F238E27FC236}">
                <a16:creationId xmlns:a16="http://schemas.microsoft.com/office/drawing/2014/main" id="{43DA0A97-7FB7-B8AA-E034-A9C7D533213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62"/>
          <a:stretch/>
        </p:blipFill>
        <p:spPr>
          <a:xfrm>
            <a:off x="4796358" y="300571"/>
            <a:ext cx="7298773" cy="46987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7F3B73-78DD-2E48-ABBB-B287A3FFABA8}"/>
              </a:ext>
            </a:extLst>
          </p:cNvPr>
          <p:cNvSpPr txBox="1"/>
          <p:nvPr/>
        </p:nvSpPr>
        <p:spPr>
          <a:xfrm>
            <a:off x="5177641" y="5380672"/>
            <a:ext cx="67689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Top right quadrant = High GDP and High Happiness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Bottom left quadrant = Low GDP and Low Happiness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Outlier: Costa Rica has low GDP, but high happiness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46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1CD07172-CD61-45EB-BEE3-F644503E5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EADA5DB-ED12-413A-AAB5-6A8D1152E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5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BA45E5C-ACB9-49E8-B4DB-5255C2376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5849BC-CEED-D05E-F6AD-0D3EF81FA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852" y="872061"/>
            <a:ext cx="3073940" cy="51209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262626"/>
                </a:solidFill>
              </a:rPr>
              <a:t>Quadrant Analysis of GDP vs. Quality of Life</a:t>
            </a:r>
          </a:p>
        </p:txBody>
      </p: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857E618C-1D7B-4A51-90C1-6106CD8A1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graph with numbers and dots&#10;&#10;AI-generated content may be incorrect.">
            <a:extLst>
              <a:ext uri="{FF2B5EF4-FFF2-40B4-BE49-F238E27FC236}">
                <a16:creationId xmlns:a16="http://schemas.microsoft.com/office/drawing/2014/main" id="{02056C55-B8FA-5515-3DB8-9B272C1BAF9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907"/>
          <a:stretch/>
        </p:blipFill>
        <p:spPr>
          <a:xfrm>
            <a:off x="4792316" y="326006"/>
            <a:ext cx="7315441" cy="46878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5CB377-7FE3-2806-0D54-3453888B22EE}"/>
              </a:ext>
            </a:extLst>
          </p:cNvPr>
          <p:cNvSpPr txBox="1"/>
          <p:nvPr/>
        </p:nvSpPr>
        <p:spPr>
          <a:xfrm>
            <a:off x="5170596" y="5360507"/>
            <a:ext cx="69371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Top right quadrant = High GDP and High Quality of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Bottom left quadrant = Low GDP and Low Quality of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Outlier: Ireland has high GDP, but lower quality of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81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1CD07172-CD61-45EB-BEE3-F644503E5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ADA5DB-ED12-413A-AAB5-6A8D1152E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BA45E5C-ACB9-49E8-B4DB-5255C2376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3E6CEC-B5BD-0DF2-66E8-FA3235E82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852" y="872061"/>
            <a:ext cx="3073940" cy="51199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262626"/>
                </a:solidFill>
              </a:rPr>
              <a:t>Geomap of GDP vs. Happiness Across Countries</a:t>
            </a:r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857E618C-1D7B-4A51-90C1-6106CD8A1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F4F5D4-D739-E039-605B-06D83008010A}"/>
              </a:ext>
            </a:extLst>
          </p:cNvPr>
          <p:cNvSpPr txBox="1"/>
          <p:nvPr/>
        </p:nvSpPr>
        <p:spPr>
          <a:xfrm>
            <a:off x="4981258" y="5160879"/>
            <a:ext cx="7191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Blues = Above average happiness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Reds = Below average happiness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Pink-gray = Average happiness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Outliers: Costa Rica, Mexico, and Chile</a:t>
            </a:r>
          </a:p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8" name="Picture 7" descr="A map of the world&#10;&#10;AI-generated content may be incorrect.">
            <a:extLst>
              <a:ext uri="{FF2B5EF4-FFF2-40B4-BE49-F238E27FC236}">
                <a16:creationId xmlns:a16="http://schemas.microsoft.com/office/drawing/2014/main" id="{D872DF5B-4F79-1E1E-1850-C93F2CF4792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10093"/>
          <a:stretch/>
        </p:blipFill>
        <p:spPr>
          <a:xfrm>
            <a:off x="4811905" y="428130"/>
            <a:ext cx="7376920" cy="449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731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1CD07172-CD61-45EB-BEE3-F644503E5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ADA5DB-ED12-413A-AAB5-6A8D1152E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BA45E5C-ACB9-49E8-B4DB-5255C2376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DCF7-6608-5E89-DAF6-C2BF4DA01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852" y="872060"/>
            <a:ext cx="3073940" cy="506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262626"/>
                </a:solidFill>
              </a:rPr>
              <a:t>Geomap of GDP vs. Quality of Life Across Countries</a:t>
            </a:r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857E618C-1D7B-4A51-90C1-6106CD8A1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map of the world&#10;&#10;AI-generated content may be incorrect.">
            <a:extLst>
              <a:ext uri="{FF2B5EF4-FFF2-40B4-BE49-F238E27FC236}">
                <a16:creationId xmlns:a16="http://schemas.microsoft.com/office/drawing/2014/main" id="{F23ED6C0-A527-0820-60D7-2E201DC5056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11138"/>
          <a:stretch/>
        </p:blipFill>
        <p:spPr>
          <a:xfrm>
            <a:off x="4792316" y="384925"/>
            <a:ext cx="7396509" cy="45022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DB6633-4521-6090-F43D-35F879DE68A3}"/>
              </a:ext>
            </a:extLst>
          </p:cNvPr>
          <p:cNvSpPr txBox="1"/>
          <p:nvPr/>
        </p:nvSpPr>
        <p:spPr>
          <a:xfrm>
            <a:off x="4994366" y="5127537"/>
            <a:ext cx="61214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Purples = Higher than average quality of life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Golds = Below average quality of life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Sand-grey = Average quality of life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Outliers: Japan, Portugal, and Israel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59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CCBD0F-F08A-477E-2CB5-EC641A419A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" name="Rectangle 104">
            <a:extLst>
              <a:ext uri="{FF2B5EF4-FFF2-40B4-BE49-F238E27FC236}">
                <a16:creationId xmlns:a16="http://schemas.microsoft.com/office/drawing/2014/main" id="{1CD07172-CD61-45EB-BEE3-F644503E5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1EADA5DB-ED12-413A-AAB5-6A8D1152E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5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8BA45E5C-ACB9-49E8-B4DB-5255C2376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46F97D-F5C3-812E-D097-B15E6AE4C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852" y="872060"/>
            <a:ext cx="3073940" cy="50554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Grouped Bar Chart of Top 10 GDP Countries</a:t>
            </a:r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857E618C-1D7B-4A51-90C1-6106CD8A1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ontent Placeholder 4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2CAA0C9E-E082-A9AD-2A08-336A5678E66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536"/>
          <a:stretch/>
        </p:blipFill>
        <p:spPr>
          <a:xfrm>
            <a:off x="4852129" y="989800"/>
            <a:ext cx="7283231" cy="31572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DBD057-2145-DB3F-833B-0000883F4944}"/>
              </a:ext>
            </a:extLst>
          </p:cNvPr>
          <p:cNvSpPr txBox="1"/>
          <p:nvPr/>
        </p:nvSpPr>
        <p:spPr>
          <a:xfrm>
            <a:off x="4968164" y="4448795"/>
            <a:ext cx="70511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Normalized values of GDP, Quality of Life, and Happiness for top 10 countries by GDP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Luxembourg: High GDP and Quality of Life, but low Happiness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Denmark: Lower GDP, but has the highest Happiness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GDP does not guarantee higher happiness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0967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470</Words>
  <Application>Microsoft Macintosh PowerPoint</Application>
  <PresentationFormat>Widescreen</PresentationFormat>
  <Paragraphs>68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Arial</vt:lpstr>
      <vt:lpstr>Garamond</vt:lpstr>
      <vt:lpstr>Times New Roman</vt:lpstr>
      <vt:lpstr>Organic</vt:lpstr>
      <vt:lpstr>How GDP per Capita Influence Quality of Life &amp; Happiness</vt:lpstr>
      <vt:lpstr>Hypothesis &amp; Datasets</vt:lpstr>
      <vt:lpstr>Dataset Descriptions</vt:lpstr>
      <vt:lpstr>Correlation of GDP per Capita with life Quality &amp; Happiness Score</vt:lpstr>
      <vt:lpstr>Quadrant Analysis of GDP vs. Happiness Score</vt:lpstr>
      <vt:lpstr>Quadrant Analysis of GDP vs. Quality of Life</vt:lpstr>
      <vt:lpstr>Geomap of GDP vs. Happiness Across Countries</vt:lpstr>
      <vt:lpstr>Geomap of GDP vs. Quality of Life Across Countries</vt:lpstr>
      <vt:lpstr>Grouped Bar Chart of Top 10 GDP Countries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YUMING.CHEN1</dc:creator>
  <cp:lastModifiedBy>YUMING.CHEN1</cp:lastModifiedBy>
  <cp:revision>2</cp:revision>
  <dcterms:created xsi:type="dcterms:W3CDTF">2025-03-14T20:59:38Z</dcterms:created>
  <dcterms:modified xsi:type="dcterms:W3CDTF">2025-03-28T20:35:31Z</dcterms:modified>
</cp:coreProperties>
</file>

<file path=docProps/thumbnail.jpeg>
</file>